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59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695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21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38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5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55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909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005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54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60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26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09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63A6F-6383-4172-8BB2-4120F0105E89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3E25-E03A-42E3-A08C-E3EC2AEF2D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6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ynaexamples.com/ale/intermediate-example/wavestructur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22276" t="12444" r="24614" b="28274"/>
          <a:stretch/>
        </p:blipFill>
        <p:spPr>
          <a:xfrm>
            <a:off x="822960" y="777241"/>
            <a:ext cx="9692640" cy="5821680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>
          <a:xfrm>
            <a:off x="924111" y="3242412"/>
            <a:ext cx="731520" cy="314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43837" y="28474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i="1" dirty="0" smtClean="0"/>
              <a:t>v</a:t>
            </a:r>
            <a:endParaRPr lang="zh-CN" altLang="en-US" sz="2000" b="1" i="1" dirty="0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117227" y="5062152"/>
            <a:ext cx="718910" cy="632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75608" y="5732566"/>
            <a:ext cx="26084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Rigid wall </a:t>
            </a:r>
            <a:r>
              <a:rPr lang="en-US" altLang="zh-CN" b="1" dirty="0" smtClean="0"/>
              <a:t>area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Lagrange </a:t>
            </a:r>
            <a:r>
              <a:rPr lang="en-US" altLang="zh-CN" b="1" dirty="0" smtClean="0">
                <a:solidFill>
                  <a:srgbClr val="FF0000"/>
                </a:solidFill>
              </a:rPr>
              <a:t>grid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solid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276316" y="5146378"/>
            <a:ext cx="304800" cy="806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3581116" y="5180430"/>
            <a:ext cx="71120" cy="7721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3581116" y="5146378"/>
            <a:ext cx="548640" cy="806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002023" y="5842578"/>
            <a:ext cx="4406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Mixture area of three different </a:t>
            </a:r>
            <a:r>
              <a:rPr lang="en-US" altLang="zh-CN" b="1" dirty="0" smtClean="0"/>
              <a:t>materials</a:t>
            </a:r>
          </a:p>
          <a:p>
            <a:r>
              <a:rPr lang="en-US" altLang="zh-CN" b="1" dirty="0" err="1" smtClean="0">
                <a:solidFill>
                  <a:srgbClr val="FF0000"/>
                </a:solidFill>
              </a:rPr>
              <a:t>muti</a:t>
            </a:r>
            <a:r>
              <a:rPr lang="en-US" altLang="zh-CN" b="1" dirty="0" smtClean="0">
                <a:solidFill>
                  <a:srgbClr val="FF0000"/>
                </a:solidFill>
              </a:rPr>
              <a:t>-material Euler </a:t>
            </a:r>
            <a:r>
              <a:rPr lang="en-US" altLang="zh-CN" b="1" dirty="0" smtClean="0">
                <a:solidFill>
                  <a:srgbClr val="FF0000"/>
                </a:solidFill>
              </a:rPr>
              <a:t>grid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fluid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6843" y="219185"/>
            <a:ext cx="10248206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/>
              <a:t>Description of </a:t>
            </a:r>
            <a:r>
              <a:rPr lang="en-US" altLang="zh-CN" sz="2000" b="1" dirty="0" smtClean="0"/>
              <a:t>a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fluid-solid </a:t>
            </a:r>
            <a:r>
              <a:rPr lang="en-US" altLang="zh-CN" sz="2400" b="1" dirty="0">
                <a:solidFill>
                  <a:srgbClr val="C00000"/>
                </a:solidFill>
              </a:rPr>
              <a:t>interaction (FSI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) </a:t>
            </a:r>
            <a:r>
              <a:rPr lang="en-US" altLang="zh-CN" sz="2000" b="1" dirty="0" smtClean="0"/>
              <a:t>problem:</a:t>
            </a:r>
          </a:p>
          <a:p>
            <a:pPr algn="just"/>
            <a:r>
              <a:rPr lang="en-US" altLang="zh-CN" sz="2000" b="1" dirty="0" smtClean="0"/>
              <a:t>The </a:t>
            </a:r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</a:rPr>
              <a:t>yellow </a:t>
            </a:r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</a:rPr>
              <a:t>rigid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(as </a:t>
            </a:r>
            <a:r>
              <a:rPr lang="en-US" altLang="zh-CN" sz="2000" b="1" dirty="0">
                <a:solidFill>
                  <a:schemeClr val="tx1"/>
                </a:solidFill>
              </a:rPr>
              <a:t>solid</a:t>
            </a:r>
            <a:r>
              <a:rPr lang="en-US" altLang="zh-CN" sz="2000" b="1" dirty="0">
                <a:solidFill>
                  <a:schemeClr val="tx1"/>
                </a:solidFill>
              </a:rPr>
              <a:t>) </a:t>
            </a:r>
            <a:r>
              <a:rPr lang="en-US" altLang="zh-CN" sz="2000" b="1" dirty="0"/>
              <a:t>wall on the left compresses </a:t>
            </a:r>
            <a:r>
              <a:rPr lang="en-US" altLang="zh-CN" sz="2000" b="1" dirty="0" smtClean="0"/>
              <a:t>a </a:t>
            </a:r>
            <a:r>
              <a:rPr lang="en-US" altLang="zh-CN" sz="2000" b="1" dirty="0"/>
              <a:t>mixture of </a:t>
            </a:r>
            <a:r>
              <a:rPr lang="en-US" altLang="zh-CN" sz="2000" b="1" dirty="0">
                <a:solidFill>
                  <a:schemeClr val="accent1"/>
                </a:solidFill>
              </a:rPr>
              <a:t>three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rgbClr val="00B050"/>
                </a:solidFill>
              </a:rPr>
              <a:t>different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rgbClr val="FF0000"/>
                </a:solidFill>
              </a:rPr>
              <a:t>materials</a:t>
            </a:r>
            <a:r>
              <a:rPr lang="en-US" altLang="zh-CN" sz="2000" b="1" dirty="0"/>
              <a:t> </a:t>
            </a:r>
            <a:r>
              <a:rPr lang="en-US" altLang="zh-CN" sz="2000" b="1" dirty="0">
                <a:solidFill>
                  <a:schemeClr val="tx1"/>
                </a:solidFill>
              </a:rPr>
              <a:t>(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as fluid)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 </a:t>
            </a:r>
            <a:r>
              <a:rPr lang="en-US" altLang="zh-CN" sz="2000" b="1" dirty="0" smtClean="0"/>
              <a:t>on </a:t>
            </a:r>
            <a:r>
              <a:rPr lang="en-US" altLang="zh-CN" sz="2000" b="1" dirty="0"/>
              <a:t>the </a:t>
            </a:r>
            <a:r>
              <a:rPr lang="en-US" altLang="zh-CN" sz="2000" b="1" dirty="0"/>
              <a:t>right at constant velocity </a:t>
            </a:r>
            <a:r>
              <a:rPr lang="en-US" altLang="zh-CN" sz="2000" b="1" i="1" dirty="0"/>
              <a:t>v</a:t>
            </a:r>
            <a:r>
              <a:rPr lang="en-US" altLang="zh-CN" sz="2000" b="1" dirty="0"/>
              <a:t> .</a:t>
            </a:r>
            <a:endParaRPr lang="zh-CN" altLang="en-US" sz="20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8703642" y="2181653"/>
            <a:ext cx="2047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Quasi 2D model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619716" y="5274873"/>
            <a:ext cx="431995" cy="535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114357" y="5694301"/>
            <a:ext cx="2919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/>
              <a:t>The </a:t>
            </a:r>
            <a:r>
              <a:rPr lang="en-US" altLang="zh-CN" b="1" dirty="0" smtClean="0"/>
              <a:t>mesh </a:t>
            </a:r>
            <a:r>
              <a:rPr lang="en-US" altLang="zh-CN" b="1" dirty="0"/>
              <a:t>adopts </a:t>
            </a:r>
            <a:r>
              <a:rPr lang="en-US" altLang="zh-CN" b="1" i="1" dirty="0" err="1" smtClean="0"/>
              <a:t>Soild</a:t>
            </a:r>
            <a:r>
              <a:rPr lang="en-US" altLang="zh-CN" b="1" dirty="0" smtClean="0"/>
              <a:t> element, </a:t>
            </a:r>
            <a:r>
              <a:rPr lang="en-US" altLang="zh-CN" b="1" dirty="0"/>
              <a:t>which has a very thin </a:t>
            </a:r>
            <a:r>
              <a:rPr lang="en-US" altLang="zh-CN" b="1" dirty="0" smtClean="0"/>
              <a:t>thickness.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25077"/>
          <a:stretch/>
        </p:blipFill>
        <p:spPr>
          <a:xfrm>
            <a:off x="7740498" y="2913582"/>
            <a:ext cx="4403377" cy="222174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0" name="直接连接符 19"/>
          <p:cNvCxnSpPr/>
          <p:nvPr/>
        </p:nvCxnSpPr>
        <p:spPr>
          <a:xfrm>
            <a:off x="8207828" y="5031088"/>
            <a:ext cx="349031" cy="65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53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39932" y="3341848"/>
            <a:ext cx="5778397" cy="21236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altLang="zh-CN" sz="1600" b="1" dirty="0">
                <a:solidFill>
                  <a:schemeClr val="tx1"/>
                </a:solidFill>
              </a:rPr>
              <a:t>The rigid plate on the left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pushed </a:t>
            </a:r>
            <a:r>
              <a:rPr lang="en-US" altLang="zh-CN" sz="1600" b="1" dirty="0">
                <a:solidFill>
                  <a:schemeClr val="tx1"/>
                </a:solidFill>
              </a:rPr>
              <a:t>and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compressed </a:t>
            </a:r>
            <a:r>
              <a:rPr lang="en-US" altLang="zh-CN" sz="1600" b="1" dirty="0">
                <a:solidFill>
                  <a:schemeClr val="tx1"/>
                </a:solidFill>
              </a:rPr>
              <a:t>the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fluid </a:t>
            </a:r>
            <a:r>
              <a:rPr lang="en-US" altLang="zh-CN" sz="1600" b="1" dirty="0">
                <a:solidFill>
                  <a:schemeClr val="tx1"/>
                </a:solidFill>
              </a:rPr>
              <a:t>on the right.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There </a:t>
            </a:r>
            <a:r>
              <a:rPr lang="en-US" altLang="zh-CN" sz="1600" b="1" dirty="0">
                <a:solidFill>
                  <a:schemeClr val="tx1"/>
                </a:solidFill>
              </a:rPr>
              <a:t>should be no fluid in the place where the rigid plate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passed </a:t>
            </a:r>
            <a:r>
              <a:rPr lang="en-US" altLang="zh-CN" sz="1600" b="1" dirty="0">
                <a:solidFill>
                  <a:schemeClr val="tx1"/>
                </a:solidFill>
              </a:rPr>
              <a:t>(it will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become </a:t>
            </a:r>
            <a:r>
              <a:rPr lang="en-US" altLang="zh-CN" sz="1600" b="1" dirty="0" err="1" smtClean="0">
                <a:solidFill>
                  <a:schemeClr val="tx1"/>
                </a:solidFill>
              </a:rPr>
              <a:t>viod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 </a:t>
            </a:r>
            <a:r>
              <a:rPr lang="en-US" altLang="zh-CN" sz="1600" b="1" dirty="0">
                <a:solidFill>
                  <a:schemeClr val="tx1"/>
                </a:solidFill>
              </a:rPr>
              <a:t>area), and all the fluid should be compressed to the right side of the plate. But in this calculation result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(contours of fluid density), </a:t>
            </a:r>
            <a:r>
              <a:rPr lang="en-US" altLang="zh-CN" sz="1600" b="1" dirty="0">
                <a:solidFill>
                  <a:schemeClr val="tx1"/>
                </a:solidFill>
              </a:rPr>
              <a:t>there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was </a:t>
            </a:r>
            <a:r>
              <a:rPr lang="en-US" altLang="zh-CN" sz="1600" b="1" dirty="0">
                <a:solidFill>
                  <a:schemeClr val="tx1"/>
                </a:solidFill>
              </a:rPr>
              <a:t>still fluid on the left side of the plate, and the fluid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was </a:t>
            </a:r>
            <a:r>
              <a:rPr lang="en-US" altLang="zh-CN" sz="1600" b="1" dirty="0">
                <a:solidFill>
                  <a:schemeClr val="tx1"/>
                </a:solidFill>
              </a:rPr>
              <a:t>continuously stretched, so the calculation shows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negative </a:t>
            </a:r>
            <a:r>
              <a:rPr lang="en-US" altLang="zh-CN" sz="1600" b="1" dirty="0">
                <a:solidFill>
                  <a:schemeClr val="tx1"/>
                </a:solidFill>
              </a:rPr>
              <a:t>volume, and an error is reported.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5888" y="128080"/>
            <a:ext cx="397576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2000" b="1" dirty="0"/>
              <a:t>Current </a:t>
            </a:r>
            <a:r>
              <a:rPr lang="en-US" altLang="zh-CN" sz="2800" b="1" dirty="0">
                <a:solidFill>
                  <a:srgbClr val="C00000"/>
                </a:solidFill>
              </a:rPr>
              <a:t>error </a:t>
            </a:r>
            <a:r>
              <a:rPr lang="en-US" altLang="zh-CN" sz="2000" b="1" dirty="0" smtClean="0"/>
              <a:t>simulation </a:t>
            </a:r>
            <a:r>
              <a:rPr lang="en-US" altLang="zh-CN" sz="2000" b="1" dirty="0"/>
              <a:t>result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5400" y="749037"/>
            <a:ext cx="3137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Contours of </a:t>
            </a:r>
            <a:r>
              <a:rPr lang="en-US" altLang="zh-CN" sz="2000" b="1" i="1" dirty="0" smtClean="0"/>
              <a:t>Fluid Density</a:t>
            </a:r>
            <a:endParaRPr lang="zh-CN" altLang="en-US" sz="2000" b="1" i="1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5437" b="2805"/>
          <a:stretch/>
        </p:blipFill>
        <p:spPr>
          <a:xfrm>
            <a:off x="6088496" y="238125"/>
            <a:ext cx="5981700" cy="294392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201280" y="2576513"/>
            <a:ext cx="2339470" cy="6746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37012" y="2590690"/>
            <a:ext cx="30813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/>
              <a:t>N</a:t>
            </a:r>
            <a:r>
              <a:rPr lang="zh-CN" altLang="en-US" b="1" dirty="0" smtClean="0"/>
              <a:t>egative </a:t>
            </a:r>
            <a:r>
              <a:rPr lang="zh-CN" altLang="en-US" b="1" dirty="0"/>
              <a:t>volume </a:t>
            </a:r>
            <a:r>
              <a:rPr lang="zh-CN" altLang="en-US" b="1" dirty="0" smtClean="0"/>
              <a:t>appear, </a:t>
            </a:r>
            <a:r>
              <a:rPr lang="en-US" altLang="zh-CN" b="1" dirty="0" smtClean="0"/>
              <a:t>so </a:t>
            </a:r>
            <a:r>
              <a:rPr lang="zh-CN" altLang="en-US" b="1" dirty="0" smtClean="0"/>
              <a:t>the </a:t>
            </a:r>
            <a:r>
              <a:rPr lang="zh-CN" altLang="en-US" b="1" dirty="0"/>
              <a:t>calculation </a:t>
            </a:r>
            <a:r>
              <a:rPr lang="zh-CN" altLang="en-US" b="1" dirty="0" smtClean="0"/>
              <a:t>stop</a:t>
            </a:r>
            <a:r>
              <a:rPr lang="en-US" altLang="zh-CN" b="1" dirty="0"/>
              <a:t>.</a:t>
            </a:r>
            <a:endParaRPr lang="zh-CN" altLang="en-US" b="1" dirty="0"/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8551883" y="2813311"/>
            <a:ext cx="355600" cy="14578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b="15913"/>
          <a:stretch/>
        </p:blipFill>
        <p:spPr>
          <a:xfrm>
            <a:off x="293294" y="1149147"/>
            <a:ext cx="5123256" cy="4330903"/>
          </a:xfrm>
          <a:prstGeom prst="rect">
            <a:avLst/>
          </a:prstGeom>
        </p:spPr>
      </p:pic>
      <p:cxnSp>
        <p:nvCxnSpPr>
          <p:cNvPr id="15" name="直接箭头连接符 14"/>
          <p:cNvCxnSpPr/>
          <p:nvPr/>
        </p:nvCxnSpPr>
        <p:spPr>
          <a:xfrm flipH="1" flipV="1">
            <a:off x="463862" y="5428023"/>
            <a:ext cx="540657" cy="7256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 flipV="1">
            <a:off x="620607" y="5387728"/>
            <a:ext cx="564793" cy="3976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 flipV="1">
            <a:off x="728294" y="4926465"/>
            <a:ext cx="1881556" cy="6437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57242" y="5785361"/>
            <a:ext cx="16065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Compressed </a:t>
            </a:r>
            <a:r>
              <a:rPr lang="en-US" altLang="zh-CN" sz="1400" b="1" dirty="0" smtClean="0"/>
              <a:t>fluid</a:t>
            </a:r>
            <a:endParaRPr lang="zh-CN" altLang="en-US" sz="1400" b="1" dirty="0"/>
          </a:p>
        </p:txBody>
      </p:sp>
      <p:sp>
        <p:nvSpPr>
          <p:cNvPr id="25" name="文本框 24"/>
          <p:cNvSpPr txBox="1"/>
          <p:nvPr/>
        </p:nvSpPr>
        <p:spPr>
          <a:xfrm>
            <a:off x="2717537" y="5387728"/>
            <a:ext cx="1792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/>
              <a:t>Shock wave front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08474" y="6069756"/>
            <a:ext cx="1090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</a:rPr>
              <a:t>Rigid wall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4857" y="1851965"/>
            <a:ext cx="204504" cy="38249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/>
          <p:nvPr/>
        </p:nvCxnSpPr>
        <p:spPr>
          <a:xfrm>
            <a:off x="580924" y="1888544"/>
            <a:ext cx="5609223" cy="224862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V="1">
            <a:off x="592057" y="864752"/>
            <a:ext cx="5639653" cy="94616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4553992" y="5608091"/>
            <a:ext cx="717310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b="1" dirty="0"/>
              <a:t>This is contrary to the calculation result of the </a:t>
            </a:r>
            <a:r>
              <a:rPr lang="en-US" altLang="zh-CN" b="1" dirty="0" smtClean="0"/>
              <a:t>Ref.</a:t>
            </a:r>
            <a:r>
              <a:rPr lang="zh-CN" altLang="en-US" b="1" dirty="0" smtClean="0"/>
              <a:t> </a:t>
            </a:r>
            <a:r>
              <a:rPr lang="zh-CN" altLang="en-US" b="1" dirty="0"/>
              <a:t>on the next page. What is going on? Could it be that there is a problem with the </a:t>
            </a:r>
            <a:r>
              <a:rPr lang="en-US" altLang="zh-CN" b="1" dirty="0" smtClean="0"/>
              <a:t>FSI </a:t>
            </a:r>
            <a:r>
              <a:rPr lang="zh-CN" altLang="en-US" b="1" dirty="0" smtClean="0"/>
              <a:t>setting</a:t>
            </a:r>
            <a:r>
              <a:rPr lang="zh-CN" altLang="en-US" b="1" dirty="0"/>
              <a:t>, causing the fluid to pass through the rigid </a:t>
            </a:r>
            <a:r>
              <a:rPr lang="zh-CN" altLang="en-US" b="1" dirty="0" smtClean="0"/>
              <a:t>plate</a:t>
            </a:r>
            <a:r>
              <a:rPr lang="en-US" altLang="zh-CN" b="1" dirty="0"/>
              <a:t>?</a:t>
            </a:r>
            <a:endParaRPr lang="zh-CN" altLang="en-US" b="1" dirty="0"/>
          </a:p>
        </p:txBody>
      </p:sp>
      <p:sp>
        <p:nvSpPr>
          <p:cNvPr id="5" name="文本框 4"/>
          <p:cNvSpPr txBox="1"/>
          <p:nvPr/>
        </p:nvSpPr>
        <p:spPr>
          <a:xfrm rot="912124">
            <a:off x="11267704" y="5368800"/>
            <a:ext cx="7312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F0000"/>
                </a:solidFill>
              </a:rPr>
              <a:t>?</a:t>
            </a:r>
            <a:endParaRPr lang="zh-CN" altLang="en-US" sz="9600" b="1" dirty="0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3294" y="6430174"/>
            <a:ext cx="1382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/>
              <a:t>Stretched </a:t>
            </a:r>
            <a:r>
              <a:rPr lang="en-US" altLang="zh-CN" sz="1400" b="1" dirty="0"/>
              <a:t>fluid</a:t>
            </a:r>
            <a:endParaRPr lang="zh-CN" altLang="en-US" sz="1400" b="1" dirty="0"/>
          </a:p>
        </p:txBody>
      </p:sp>
      <p:cxnSp>
        <p:nvCxnSpPr>
          <p:cNvPr id="37" name="直接箭头连接符 36"/>
          <p:cNvCxnSpPr/>
          <p:nvPr/>
        </p:nvCxnSpPr>
        <p:spPr>
          <a:xfrm flipH="1" flipV="1">
            <a:off x="419885" y="5448726"/>
            <a:ext cx="183365" cy="9901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294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32" y="1547495"/>
            <a:ext cx="4613675" cy="41951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5289" t="48035" r="5558" b="5006"/>
          <a:stretch/>
        </p:blipFill>
        <p:spPr>
          <a:xfrm>
            <a:off x="4116756" y="1916827"/>
            <a:ext cx="7687894" cy="254227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7965" y="440534"/>
            <a:ext cx="4235455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Reference calculation results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altLang="zh-CN" sz="2000" b="1" i="1" dirty="0" smtClean="0"/>
              <a:t>Calculated</a:t>
            </a:r>
            <a:r>
              <a:rPr lang="zh-CN" altLang="en-US" sz="2000" b="1" i="1" dirty="0" smtClean="0"/>
              <a:t> </a:t>
            </a:r>
            <a:r>
              <a:rPr lang="en-US" altLang="zh-CN" sz="2000" b="1" i="1" dirty="0" smtClean="0"/>
              <a:t>in ABAQUS</a:t>
            </a:r>
            <a:endParaRPr lang="zh-CN" altLang="en-US" sz="2000" b="1" i="1" dirty="0"/>
          </a:p>
        </p:txBody>
      </p:sp>
      <p:sp>
        <p:nvSpPr>
          <p:cNvPr id="2" name="矩形 1"/>
          <p:cNvSpPr/>
          <p:nvPr/>
        </p:nvSpPr>
        <p:spPr>
          <a:xfrm>
            <a:off x="779559" y="1216552"/>
            <a:ext cx="4297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https://doi.org/10.1007/s10853-019-03357-3</a:t>
            </a:r>
            <a:endParaRPr lang="zh-CN" altLang="en-US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>
            <a:endCxn id="17" idx="0"/>
          </p:cNvCxnSpPr>
          <p:nvPr/>
        </p:nvCxnSpPr>
        <p:spPr>
          <a:xfrm flipH="1">
            <a:off x="7351128" y="4126832"/>
            <a:ext cx="156577" cy="10403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526597" y="4150890"/>
            <a:ext cx="913195" cy="6391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059135" y="3943350"/>
            <a:ext cx="539658" cy="12468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528627" y="5167156"/>
            <a:ext cx="16450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Impact plate</a:t>
            </a:r>
          </a:p>
          <a:p>
            <a:r>
              <a:rPr lang="en-US" altLang="zh-CN" sz="2000" b="1" dirty="0" smtClean="0">
                <a:solidFill>
                  <a:srgbClr val="FF0000"/>
                </a:solidFill>
              </a:rPr>
              <a:t>(Rigid wall)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516560" y="4790046"/>
            <a:ext cx="219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Shock wave front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46008" y="5321044"/>
            <a:ext cx="2587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Compressed mixture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90958" y="1086531"/>
            <a:ext cx="464261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</a:rPr>
              <a:t>Correct</a:t>
            </a:r>
            <a:r>
              <a:rPr lang="en-US" altLang="zh-CN" sz="2000" b="1" dirty="0"/>
              <a:t> </a:t>
            </a:r>
            <a:r>
              <a:rPr lang="en-US" altLang="zh-CN" sz="2000" b="1" dirty="0" smtClean="0"/>
              <a:t>simulation result in the Ref</a:t>
            </a:r>
            <a:r>
              <a:rPr lang="en-US" altLang="zh-CN" sz="2000" b="1" dirty="0"/>
              <a:t>.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6699" y="5936764"/>
            <a:ext cx="64135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zh-CN" altLang="en-US" b="1" dirty="0"/>
              <a:t>The fluid is all driven by the rigid plate to the right side of the plate, so there is no fluid on the left side of the </a:t>
            </a:r>
            <a:r>
              <a:rPr lang="zh-CN" altLang="en-US" b="1" dirty="0" smtClean="0"/>
              <a:t>plate</a:t>
            </a:r>
            <a:r>
              <a:rPr lang="en-US" altLang="zh-CN" b="1" dirty="0" smtClean="0"/>
              <a:t>.</a:t>
            </a:r>
            <a:endParaRPr lang="zh-CN" altLang="en-US" b="1" dirty="0"/>
          </a:p>
        </p:txBody>
      </p:sp>
      <p:cxnSp>
        <p:nvCxnSpPr>
          <p:cNvPr id="18" name="直接连接符 17"/>
          <p:cNvCxnSpPr>
            <a:endCxn id="20" idx="0"/>
          </p:cNvCxnSpPr>
          <p:nvPr/>
        </p:nvCxnSpPr>
        <p:spPr>
          <a:xfrm flipH="1">
            <a:off x="5675301" y="4005332"/>
            <a:ext cx="1787848" cy="1132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027527" y="5138052"/>
            <a:ext cx="1295547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2000" b="1" dirty="0" err="1" smtClean="0">
                <a:solidFill>
                  <a:srgbClr val="FF0000"/>
                </a:solidFill>
              </a:rPr>
              <a:t>Viod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 area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903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47" y="774561"/>
            <a:ext cx="5067808" cy="29583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58223" y="2068968"/>
            <a:ext cx="3779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hlinkClick r:id="rId3"/>
              </a:rPr>
              <a:t>Wave-Structure Interaction</a:t>
            </a:r>
            <a:r>
              <a:rPr lang="en-US" altLang="zh-CN" b="1" dirty="0"/>
              <a:t>:</a:t>
            </a:r>
          </a:p>
          <a:p>
            <a:r>
              <a:rPr lang="en-US" altLang="zh-CN" b="1" dirty="0">
                <a:solidFill>
                  <a:srgbClr val="FF0000"/>
                </a:solidFill>
              </a:rPr>
              <a:t>https://www.dynaexamples.com/ale/intermediate-example/wavestructure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8223" y="4646934"/>
            <a:ext cx="3779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u="sng" dirty="0" smtClean="0">
                <a:solidFill>
                  <a:srgbClr val="0070C0"/>
                </a:solidFill>
              </a:rPr>
              <a:t>The </a:t>
            </a:r>
            <a:r>
              <a:rPr lang="en-US" altLang="zh-CN" b="1" u="sng" dirty="0">
                <a:solidFill>
                  <a:srgbClr val="0070C0"/>
                </a:solidFill>
              </a:rPr>
              <a:t>plate hits the water:</a:t>
            </a:r>
            <a:endParaRPr lang="en-US" altLang="zh-CN" b="1" u="sng" dirty="0" smtClean="0">
              <a:solidFill>
                <a:srgbClr val="0070C0"/>
              </a:solidFill>
            </a:endParaRPr>
          </a:p>
          <a:p>
            <a:r>
              <a:rPr lang="en-US" altLang="zh-CN" b="1" dirty="0">
                <a:solidFill>
                  <a:srgbClr val="FF0000"/>
                </a:solidFill>
              </a:rPr>
              <a:t>https://www.dynaexamples.com/ale/fsi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720" y="3877195"/>
            <a:ext cx="5061408" cy="20230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88732" y="543728"/>
            <a:ext cx="7180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LS-DYNA official reference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examples: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95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322</Words>
  <Application>Microsoft Office PowerPoint</Application>
  <PresentationFormat>宽屏</PresentationFormat>
  <Paragraphs>34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Ren</dc:creator>
  <cp:lastModifiedBy>Ren</cp:lastModifiedBy>
  <cp:revision>22</cp:revision>
  <dcterms:created xsi:type="dcterms:W3CDTF">2021-05-10T08:11:46Z</dcterms:created>
  <dcterms:modified xsi:type="dcterms:W3CDTF">2021-05-13T08:25:10Z</dcterms:modified>
</cp:coreProperties>
</file>